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9DC10-D352-49A6-B089-5C0A928909F8}" type="datetimeFigureOut">
              <a:rPr lang="cs-CZ" smtClean="0"/>
              <a:t>2.11.2015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E0BC3-9078-4850-880A-01EC79411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8238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59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641545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B765A-51E0-4E82-AB73-FB7F84412B30}" type="datetimeFigureOut">
              <a:rPr lang="cs-CZ" smtClean="0">
                <a:solidFill>
                  <a:srgbClr val="084A8B"/>
                </a:solidFill>
              </a:rPr>
              <a:pPr/>
              <a:t>2.11.2015</a:t>
            </a:fld>
            <a:endParaRPr lang="cs-CZ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C908-6CF6-4C3D-AE7A-F3813FC67EFC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16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82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26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64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899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39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9743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915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AFDDFA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56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sv.cz/ISPV.php" TargetMode="External"/><Relationship Id="rId2" Type="http://schemas.openxmlformats.org/officeDocument/2006/relationships/hyperlink" Target="http://www.esfcr.c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2" Type="http://schemas.openxmlformats.org/officeDocument/2006/relationships/hyperlink" Target="http://www.mpsv.cz/ISPV.ph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europeaid/perdiem_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tx2">
                    <a:lumMod val="50000"/>
                  </a:schemeClr>
                </a:solidFill>
              </a:rPr>
              <a:t>Finanční část</a:t>
            </a:r>
            <a:endParaRPr lang="cs-CZ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8992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4. Nákup služeb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/>
              <a:t>předmětem nákupu služeb jsou </a:t>
            </a:r>
            <a:r>
              <a:rPr lang="cs-CZ" altLang="cs-CZ" dirty="0" err="1" smtClean="0"/>
              <a:t>např</a:t>
            </a:r>
            <a:r>
              <a:rPr lang="cs-CZ" altLang="cs-CZ" dirty="0" smtClean="0"/>
              <a:t>:</a:t>
            </a:r>
          </a:p>
          <a:p>
            <a:pPr marL="0" indent="0">
              <a:buNone/>
            </a:pPr>
            <a:r>
              <a:rPr lang="cs-CZ" altLang="cs-CZ" dirty="0" smtClean="0"/>
              <a:t>	- </a:t>
            </a:r>
            <a:r>
              <a:rPr lang="cs-CZ" altLang="cs-CZ" dirty="0"/>
              <a:t>zpracování </a:t>
            </a:r>
            <a:r>
              <a:rPr lang="cs-CZ" altLang="cs-CZ" dirty="0" smtClean="0"/>
              <a:t>analýz</a:t>
            </a:r>
          </a:p>
          <a:p>
            <a:pPr marL="0" indent="0">
              <a:buNone/>
            </a:pPr>
            <a:r>
              <a:rPr lang="cs-CZ" altLang="cs-CZ" dirty="0"/>
              <a:t>	</a:t>
            </a:r>
            <a:r>
              <a:rPr lang="cs-CZ" altLang="cs-CZ" dirty="0" smtClean="0"/>
              <a:t>- </a:t>
            </a:r>
            <a:r>
              <a:rPr lang="cs-CZ" altLang="cs-CZ" dirty="0"/>
              <a:t>lektorské </a:t>
            </a:r>
            <a:r>
              <a:rPr lang="cs-CZ" altLang="cs-CZ" dirty="0" smtClean="0"/>
              <a:t>služby </a:t>
            </a:r>
          </a:p>
          <a:p>
            <a:pPr marL="0" indent="0">
              <a:buNone/>
            </a:pPr>
            <a:r>
              <a:rPr lang="cs-CZ" altLang="cs-CZ" dirty="0"/>
              <a:t>	</a:t>
            </a:r>
            <a:r>
              <a:rPr lang="cs-CZ" altLang="cs-CZ" dirty="0" smtClean="0"/>
              <a:t>- školení </a:t>
            </a:r>
            <a:r>
              <a:rPr lang="cs-CZ" altLang="cs-CZ" dirty="0"/>
              <a:t>a </a:t>
            </a:r>
            <a:r>
              <a:rPr lang="cs-CZ" altLang="cs-CZ" dirty="0" smtClean="0"/>
              <a:t>kurzy </a:t>
            </a:r>
          </a:p>
          <a:p>
            <a:pPr marL="0" indent="0">
              <a:buNone/>
            </a:pPr>
            <a:r>
              <a:rPr lang="cs-CZ" altLang="cs-CZ" dirty="0"/>
              <a:t>	</a:t>
            </a:r>
            <a:r>
              <a:rPr lang="cs-CZ" altLang="cs-CZ" dirty="0" smtClean="0"/>
              <a:t>- vytváření publikací</a:t>
            </a:r>
          </a:p>
          <a:p>
            <a:pPr marL="0" indent="0">
              <a:buNone/>
            </a:pPr>
            <a:r>
              <a:rPr lang="cs-CZ" dirty="0" smtClean="0"/>
              <a:t>	-pronájem prostoru pro cílovou skupinu</a:t>
            </a:r>
            <a:endParaRPr lang="cs-CZ" dirty="0"/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altLang="cs-CZ" dirty="0"/>
              <a:t>při výběru dodavatele je nutné postupovat v souladu s příručkou „</a:t>
            </a:r>
            <a:r>
              <a:rPr lang="cs-CZ" dirty="0"/>
              <a:t>Pravidla pro zadávání zakázek - Obecná část pravidel pro žadatele a příjemce v rámci OPZ“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10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11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4. Nákup služeb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podíl kapitoly nákup služeb na přímých způsobilých nákladech v OPZ může přesáhnout 60% (rozdíl oproti OP LZZ, kde byl podíl nákupu služeb závazný)</a:t>
            </a:r>
          </a:p>
          <a:p>
            <a:r>
              <a:rPr lang="cs-CZ" dirty="0"/>
              <a:t>pokud podíl kapitoly nákup služeb na přímých způsobilých nákladech překročí 60%, bude kráceno procento nepřímých nákladů v projektu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11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39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5. Přímá podpora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80"/>
              </a:lnSpc>
            </a:pPr>
            <a:r>
              <a:rPr lang="cs-CZ" sz="1900" b="1" dirty="0"/>
              <a:t>cestovné a ubytování cílové skupiny </a:t>
            </a:r>
            <a:r>
              <a:rPr lang="cs-CZ" sz="1900" dirty="0"/>
              <a:t>– jedná se zejména o výdaje na:</a:t>
            </a:r>
          </a:p>
          <a:p>
            <a:pPr marL="432000" lvl="1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1900" dirty="0"/>
              <a:t>jízdní výdaje a ubytování pro cílovou skupinu - zaměstnance příjemce (nebo partnera) v souvislosti s pracovní mi cestami </a:t>
            </a:r>
          </a:p>
          <a:p>
            <a:pPr marL="432000" lvl="1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1900" dirty="0"/>
              <a:t>jízdní výdaje a ubytování pro cílovou skupinu – účastníky, kteří nejsou zaměstnanci příjemce (nebo partnera) </a:t>
            </a:r>
          </a:p>
          <a:p>
            <a:pPr marL="432000" lvl="1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1900" dirty="0"/>
              <a:t>ubytování lze hradit v cenách místně obvyklých (maximálně do výši limitu ubytování z přímé podpory)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12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17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Nepřímé náklady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13</a:t>
            </a:fld>
            <a:endParaRPr lang="cs-CZ" dirty="0">
              <a:solidFill>
                <a:srgbClr val="084A8B"/>
              </a:solidFill>
            </a:endParaRPr>
          </a:p>
        </p:txBody>
      </p:sp>
      <p:pic>
        <p:nvPicPr>
          <p:cNvPr id="5" name="tabl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340768"/>
            <a:ext cx="7712108" cy="1591194"/>
          </a:xfrm>
          <a:prstGeom prst="rect">
            <a:avLst/>
          </a:prstGeom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74" y="3501008"/>
            <a:ext cx="8064896" cy="256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751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Nepřímé náklady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628800"/>
            <a:ext cx="8064000" cy="4824056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/>
              <a:t>Mezi nepřímé náklady patří zejména:</a:t>
            </a:r>
          </a:p>
          <a:p>
            <a:pPr algn="just"/>
            <a:r>
              <a:rPr lang="cs-CZ" sz="2000" dirty="0"/>
              <a:t>osobní náklady na pracovníky, kteří přímo nepracují s cílovou skupinou ani nezajišťují výstup, který je určený k přímému využití cílovou skupinou</a:t>
            </a:r>
          </a:p>
          <a:p>
            <a:pPr algn="just"/>
            <a:r>
              <a:rPr lang="cs-CZ" sz="2000" dirty="0" smtClean="0"/>
              <a:t>náklady </a:t>
            </a:r>
            <a:r>
              <a:rPr lang="cs-CZ" sz="2000" dirty="0"/>
              <a:t>na zařízení a vybavení pracovníků, kteří přímo nepracují s cílovou skupinou ani nezajišťují výstup, který je určený k přímému využití cílovou skupinou</a:t>
            </a:r>
          </a:p>
          <a:p>
            <a:r>
              <a:rPr lang="cs-CZ" dirty="0"/>
              <a:t>administrativa, řízení projektu (včetně finančního), účetnictví, personalistika, komunikační a informační opatření, organizační zabezpečení a podpůrné procesy pro provoz projektu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14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15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Nepřímé náklady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84784"/>
            <a:ext cx="8064000" cy="4635216"/>
          </a:xfrm>
        </p:spPr>
        <p:txBody>
          <a:bodyPr/>
          <a:lstStyle/>
          <a:p>
            <a:r>
              <a:rPr lang="cs-CZ" dirty="0"/>
              <a:t>náklady na jakékoli stravování (občerstvení, ale i stravné) cílové skupiny i realizačního týmu (kromě per </a:t>
            </a:r>
            <a:r>
              <a:rPr lang="cs-CZ" dirty="0" err="1"/>
              <a:t>diems</a:t>
            </a:r>
            <a:r>
              <a:rPr lang="cs-CZ" dirty="0"/>
              <a:t> a cestovních náhrad při zahraničních pracovních cestách) - rozdíl oproti OP LZZ, kde stravné bylo v přímých nákladech</a:t>
            </a:r>
          </a:p>
          <a:p>
            <a:r>
              <a:rPr lang="cs-CZ" dirty="0" smtClean="0"/>
              <a:t>cestovní </a:t>
            </a:r>
            <a:r>
              <a:rPr lang="cs-CZ" dirty="0"/>
              <a:t>náhrady spojené s pracovními cestami realizačního týmu v rámci ČR</a:t>
            </a:r>
          </a:p>
          <a:p>
            <a:pPr marL="432000" lvl="2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Podrobnější informace k přímým a nepřímým výdajům jsou uvedené v příručce „Specifická část pravidel pro žadatele a příjemce v rámci OPZ pro projekty se skutečně vzniklými výdaji a případně také s nepřímými náklady“.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15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1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412776"/>
            <a:ext cx="8064000" cy="4320000"/>
          </a:xfrm>
        </p:spPr>
        <p:txBody>
          <a:bodyPr/>
          <a:lstStyle/>
          <a:p>
            <a:pPr marL="0" indent="0" algn="ctr">
              <a:buNone/>
            </a:pPr>
            <a:endParaRPr lang="cs-CZ" sz="4000" dirty="0" smtClean="0"/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r>
              <a:rPr lang="cs-CZ" sz="4000" dirty="0" smtClean="0"/>
              <a:t>Děkuji za pozornost! </a:t>
            </a:r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endParaRPr lang="cs-CZ" sz="4000" dirty="0" smtClean="0"/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r>
              <a:rPr lang="cs-CZ" sz="4000" dirty="0" smtClean="0"/>
              <a:t>Přeji Vám mnoho úspěchu při podávání žádosti </a:t>
            </a:r>
            <a:r>
              <a:rPr lang="cs-CZ" sz="4000" dirty="0" smtClean="0">
                <a:sym typeface="Wingdings" panose="05000000000000000000" pitchFamily="2" charset="2"/>
              </a:rPr>
              <a:t></a:t>
            </a:r>
            <a:endParaRPr lang="cs-CZ" sz="4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16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223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účetnictví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příjemce je povinen vést účetnictví či daňovou evidenci v souladu s předpisy ČR </a:t>
            </a: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příjemce, který nevede účetnictví podle zákona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dirty="0"/>
              <a:t>      č. 563/1991 Sb., o účetnictví, je povinen vést daňovou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dirty="0"/>
              <a:t>      evidenci podle zákona č. 586/1992 Sb., o daních z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dirty="0"/>
              <a:t>      příjmů, rozšířenou o dodatečné požadavky uvedené v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dirty="0"/>
              <a:t>      právním aktu 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2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824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Způsobilost Výdajů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000" dirty="0"/>
              <a:t>Výdaj je způsobilý za podmínek:</a:t>
            </a:r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v souladu s právními předpisy (legislativa EU a ČR)</a:t>
            </a:r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v souladu s pravidly programu OPZ a s podmínkami v právním aktu</a:t>
            </a:r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přiměřený (zásada hospodárnosti, účelnosti a efektivnosti) </a:t>
            </a:r>
            <a:r>
              <a:rPr lang="cs-CZ" dirty="0" smtClean="0"/>
              <a:t> - </a:t>
            </a:r>
            <a:r>
              <a:rPr lang="cs-CZ" dirty="0"/>
              <a:t>přehled obvyklých cen a obvyklé výše mezd/platů je zveřejněný na portálu </a:t>
            </a:r>
            <a:r>
              <a:rPr lang="cs-CZ" dirty="0">
                <a:hlinkClick r:id="rId2"/>
              </a:rPr>
              <a:t>www.esfcr.cz</a:t>
            </a:r>
            <a:r>
              <a:rPr lang="cs-CZ" dirty="0"/>
              <a:t>, lze využít i informační systém o průměrném výdělku (ISPV) na stránkách </a:t>
            </a:r>
            <a:r>
              <a:rPr lang="cs-CZ" dirty="0">
                <a:hlinkClick r:id="rId3"/>
              </a:rPr>
              <a:t>www.mpsv.cz/ISPV.php</a:t>
            </a:r>
            <a:r>
              <a:rPr lang="cs-CZ" dirty="0"/>
              <a:t>  </a:t>
            </a:r>
          </a:p>
          <a:p>
            <a:pPr marL="432000" lvl="3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(na rozdíl od předchozího období nejsou v OPZ v rámci výzvy stanovené závazné limity pro ceny zařízení a vybavení a pro výši mezd a platů pracovníků, v OPZ je potřeba dodržovat ceny obvyklé)</a:t>
            </a:r>
          </a:p>
          <a:p>
            <a:pPr marL="234000" lvl="1" indent="0">
              <a:buNone/>
            </a:pPr>
            <a:endParaRPr lang="cs-CZ" dirty="0"/>
          </a:p>
          <a:p>
            <a:pPr marL="414000" lvl="1" indent="0">
              <a:buNone/>
            </a:pPr>
            <a:endParaRPr lang="cs-CZ" sz="1800" dirty="0"/>
          </a:p>
          <a:p>
            <a:pPr lvl="1"/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3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Způsobilý výdaj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vznikl v době realizace projektu  a musí být příjemcem (partnerem) skutečně zaplacený 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splňuje podmínky územní způsobilosti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řádně identifikovatelný, prokazatelný a doložitelný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0"/>
          </a:p>
          <a:p>
            <a:pPr marL="0" lvl="1" indent="0" algn="just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dirty="0"/>
              <a:t>Podrobné informace k způsobilosti výdajů jsou uvedené v příručce „Specifická část pravidel pro žadatele a příjemce v rámci OPZ pro projekty se skutečně vzniklými výdaji a případně také s nepřímými náklady“.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4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64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Rozpočet projektu - struktura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cs-CZ" altLang="cs-CZ" dirty="0"/>
              <a:t>Celkové způsobilé náklady projektu = přímé náklady + nepřímé náklady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b="1" dirty="0"/>
              <a:t>I. Přímé náklady</a:t>
            </a:r>
            <a:r>
              <a:rPr lang="cs-CZ" altLang="cs-CZ" dirty="0"/>
              <a:t>		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1. Osobní náklady 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2. Cestovní náhrady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3. Zařízení a vybavení  a spotřebního materiálu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4. Nákup služeb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5. Drobné stavební úpravy </a:t>
            </a:r>
            <a:r>
              <a:rPr lang="cs-CZ" altLang="cs-CZ" dirty="0" smtClean="0"/>
              <a:t>– není v této výzvě relevantní</a:t>
            </a:r>
            <a:endParaRPr lang="cs-CZ" altLang="cs-CZ" dirty="0"/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6</a:t>
            </a:r>
            <a:r>
              <a:rPr lang="cs-CZ" altLang="cs-CZ" dirty="0"/>
              <a:t>. Přímá podpora CS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7. Křížové financování – </a:t>
            </a:r>
            <a:r>
              <a:rPr lang="cs-CZ" altLang="cs-CZ" dirty="0" smtClean="0"/>
              <a:t>není v této výzvě relevantní</a:t>
            </a:r>
            <a:endParaRPr lang="cs-CZ" altLang="cs-CZ" dirty="0"/>
          </a:p>
          <a:p>
            <a:r>
              <a:rPr lang="cs-CZ" b="1" dirty="0"/>
              <a:t>II. Nepřímé náklady </a:t>
            </a:r>
            <a:endParaRPr lang="en-US" b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5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518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1. Osobní náklady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mzdy a platy pracovníků (členů RT), kteří přímo pracují s cílovou skupinou, nebo zajišťují výstup, který je určený k přímému využití cílovou skupinou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mzdy pracovníků musí respektovat obvyklé mzdy a platy v místě, čase a oboru – informace na stránkách </a:t>
            </a:r>
            <a:r>
              <a:rPr lang="cs-CZ" dirty="0">
                <a:hlinkClick r:id="rId2"/>
              </a:rPr>
              <a:t>www.mpsv.cz/ISPV.php</a:t>
            </a:r>
            <a:r>
              <a:rPr lang="cs-CZ" dirty="0"/>
              <a:t> nebo na </a:t>
            </a:r>
            <a:r>
              <a:rPr lang="cs-CZ" dirty="0">
                <a:hlinkClick r:id="rId3"/>
              </a:rPr>
              <a:t>www.esfcr.cz</a:t>
            </a:r>
            <a:endParaRPr lang="cs-CZ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mzdy pracovníků v kapitole osobní náklady představují </a:t>
            </a:r>
            <a:r>
              <a:rPr lang="cs-CZ" b="1" dirty="0" err="1"/>
              <a:t>superhrubou</a:t>
            </a:r>
            <a:r>
              <a:rPr lang="cs-CZ" b="1" dirty="0"/>
              <a:t> mzdu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úvazek pracovníka v OPZ může být maximálně </a:t>
            </a:r>
            <a:r>
              <a:rPr lang="cs-CZ" b="1" dirty="0"/>
              <a:t>1,0</a:t>
            </a:r>
            <a:r>
              <a:rPr lang="cs-CZ" dirty="0"/>
              <a:t> celkem, tj. </a:t>
            </a:r>
            <a:r>
              <a:rPr lang="cs-CZ" b="1" dirty="0"/>
              <a:t>součet všech úvazků pracovníka u zaměstnavatele a partnera </a:t>
            </a:r>
            <a:r>
              <a:rPr lang="cs-CZ" dirty="0"/>
              <a:t>včetně příp. DPP a DPČ nesmí překročit jeden pracovní úvazek a to po celou dobu zapojení do projektu (změna oproti OP LZZ, kde byl povolený úvazek max. 1,0 u zaměstnavatele)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6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09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2. Cestovné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výdaje členů RT na zahraniční pracovní cesty  - dle vyhlášky MF o základních sazbách stravného v cizí měně platné pro daný rok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 cestovní náhrady pro zahraniční pracovníky (experty) v projektu - náhrady pro cizince v ČR tzv. „per </a:t>
            </a:r>
            <a:r>
              <a:rPr lang="cs-CZ" dirty="0" err="1"/>
              <a:t>diems</a:t>
            </a:r>
            <a:r>
              <a:rPr lang="cs-CZ" dirty="0"/>
              <a:t>“ se stanovují podle sazeb EU uveřejněných na stránce </a:t>
            </a:r>
            <a:r>
              <a:rPr lang="cs-CZ" dirty="0">
                <a:hlinkClick r:id="rId2"/>
              </a:rPr>
              <a:t>http://ec.europa.eu/europeaid/perdiem_en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7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43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3. Zařízení a vybavení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1" dirty="0"/>
              <a:t>investiční výdaje </a:t>
            </a:r>
            <a:r>
              <a:rPr lang="cs-CZ" altLang="cs-CZ" dirty="0"/>
              <a:t>- odpisovaný hmotný majetek (pořizovací hodnota vyšší než 40 tis. Kč) a nehmotný majetek (pořizovací cena vyšší než 60 tis. Kč)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1" dirty="0"/>
              <a:t>neinvestiční výdaje </a:t>
            </a:r>
            <a:r>
              <a:rPr lang="cs-CZ" altLang="cs-CZ" dirty="0"/>
              <a:t>– neodpisovaný hmotný pořizovací hodnota nižší než 40 tis. Kč) a nehmotný majetek (pořizovací cena nižší než 60 tis. Kč)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zařízení a vybavení pro členy RT, kteří přímo pracují s cílovou skupinou nebo zajišťují výstup</a:t>
            </a:r>
            <a:r>
              <a:rPr lang="cs-CZ" altLang="cs-CZ" dirty="0" smtClean="0"/>
              <a:t>,(patří do přímých nákladů) </a:t>
            </a:r>
            <a:r>
              <a:rPr lang="cs-CZ" altLang="cs-CZ" dirty="0"/>
              <a:t>který je určený k přímému využití cílovou skupinou, (náklady na zařízení a vybavení pro pracovníky, jejíchž mzdy jsou hrazené z nepřímých nákladů, patří do nepřímých nákladů)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8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98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3. Zařízení a vybavení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altLang="cs-CZ" dirty="0"/>
              <a:t>pro pracovníky RT lze pořídit pouze takový počet kusů zařízení a vybavení, který odpovídá výši úvazků členů RT (úvazky členů RT lze sčítat),  např. na 1,0 úvazek = max.1 ks zařízení a vybavení, pokud je úvazek členů RT nižší, lze nárokovat pouze poměrnou část, např. 0,3 úvazek = max. 0,3 ks zařízení a vybavení 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9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56564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895</Words>
  <Application>Microsoft Office PowerPoint</Application>
  <PresentationFormat>Předvádění na obrazovce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prezentace</vt:lpstr>
      <vt:lpstr>Finanční část</vt:lpstr>
      <vt:lpstr>účetnictví</vt:lpstr>
      <vt:lpstr>Způsobilost Výdajů</vt:lpstr>
      <vt:lpstr>Způsobilý výdaj</vt:lpstr>
      <vt:lpstr>Rozpočet projektu - struktura</vt:lpstr>
      <vt:lpstr>1. Osobní náklady</vt:lpstr>
      <vt:lpstr>2. Cestovné</vt:lpstr>
      <vt:lpstr>3. Zařízení a vybavení</vt:lpstr>
      <vt:lpstr>3. Zařízení a vybavení</vt:lpstr>
      <vt:lpstr>4. Nákup služeb</vt:lpstr>
      <vt:lpstr>4. Nákup služeb</vt:lpstr>
      <vt:lpstr>5. Přímá podpora</vt:lpstr>
      <vt:lpstr>Nepřímé náklady</vt:lpstr>
      <vt:lpstr>Nepřímé náklady</vt:lpstr>
      <vt:lpstr>Nepřímé náklady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Botosová Gabriela Ing.  (MPSV)</dc:creator>
  <cp:lastModifiedBy>Botosová Gabriela Ing.  (MPSV)</cp:lastModifiedBy>
  <cp:revision>18</cp:revision>
  <cp:lastPrinted>2015-11-02T08:21:51Z</cp:lastPrinted>
  <dcterms:created xsi:type="dcterms:W3CDTF">2015-10-29T10:03:07Z</dcterms:created>
  <dcterms:modified xsi:type="dcterms:W3CDTF">2015-11-02T11:42:12Z</dcterms:modified>
</cp:coreProperties>
</file>